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28" r:id="rId1"/>
  </p:sldMasterIdLst>
  <p:notesMasterIdLst>
    <p:notesMasterId r:id="rId20"/>
  </p:notesMasterIdLst>
  <p:sldIdLst>
    <p:sldId id="256" r:id="rId2"/>
    <p:sldId id="313" r:id="rId3"/>
    <p:sldId id="322" r:id="rId4"/>
    <p:sldId id="324" r:id="rId5"/>
    <p:sldId id="315" r:id="rId6"/>
    <p:sldId id="325" r:id="rId7"/>
    <p:sldId id="317" r:id="rId8"/>
    <p:sldId id="328" r:id="rId9"/>
    <p:sldId id="329" r:id="rId10"/>
    <p:sldId id="314" r:id="rId11"/>
    <p:sldId id="319" r:id="rId12"/>
    <p:sldId id="330" r:id="rId13"/>
    <p:sldId id="326" r:id="rId14"/>
    <p:sldId id="327" r:id="rId15"/>
    <p:sldId id="311" r:id="rId16"/>
    <p:sldId id="331" r:id="rId17"/>
    <p:sldId id="332" r:id="rId18"/>
    <p:sldId id="333" r:id="rId19"/>
  </p:sldIdLst>
  <p:sldSz cx="9144000" cy="5143500" type="screen16x9"/>
  <p:notesSz cx="6797675" cy="9926638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10793755" val="1042" rev64="64" revOS="1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10793755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10793755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4580" autoAdjust="0"/>
  </p:normalViewPr>
  <p:slideViewPr>
    <p:cSldViewPr snapToGrid="0">
      <p:cViewPr varScale="1">
        <p:scale>
          <a:sx n="130" d="100"/>
          <a:sy n="130" d="100"/>
        </p:scale>
        <p:origin x="69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Grid="0">
      <p:cViewPr>
        <p:scale>
          <a:sx n="56" d="100"/>
          <a:sy n="56" d="100"/>
        </p:scale>
        <p:origin x="280" y="76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wAAAC0AAAAAjwAAAJUEAABDKQAAexs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D/HwAA"/>
              </a:ext>
            </a:extLst>
          </p:cNvSpPr>
          <p:nvPr>
            <p:ph type="sldImg" idx="2"/>
          </p:nvPr>
        </p:nvSpPr>
        <p:spPr>
          <a:xfrm>
            <a:off x="90805" y="744855"/>
            <a:ext cx="6616700" cy="3722370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Google Shape;4;n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2/AAD/Hw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1pPr>
            <a:lvl2pPr marL="9144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2pPr>
            <a:lvl3pPr marL="13716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3pPr>
            <a:lvl4pPr marL="18288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4pPr>
            <a:lvl5pPr marL="22860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5pPr>
            <a:lvl6pPr marL="27432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6pPr>
            <a:lvl7pPr marL="32004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7pPr>
            <a:lvl8pPr marL="36576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8pPr>
            <a:lvl9pPr marL="41148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34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g1d178d0d208_1_0:notes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wAAAC0AAAAAjwAAAJUEAABDKQAAexs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AAAAAA"/>
              </a:ext>
            </a:extLst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</p:spPr>
      </p:sp>
      <p:sp>
        <p:nvSpPr>
          <p:cNvPr id="3" name="Google Shape;52;g1d178d0d208_1_0:notes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0/AAAAAA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96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01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JU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NC+JC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ctr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6000" cap="none" spc="0" baseline="0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Subtitle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w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wUAAI8UAAB7MwAA1RkAABAAAAAmAAAACAAAAA2gAAAAAAAA"/>
              </a:ext>
            </a:extLst>
          </p:cNvSpPr>
          <p:nvPr>
            <p:ph type="subTitle" idx="1"/>
          </p:nvPr>
        </p:nvSpPr>
        <p:spPr>
          <a:xfrm>
            <a:off x="824865" y="3342005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sz="1800" cap="all" spc="0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 algn="ctr">
              <a:buNone/>
              <a:defRPr sz="1800" cap="none"/>
            </a:lvl2pPr>
            <a:lvl3pPr marL="685800" indent="0" algn="ctr">
              <a:buNone/>
              <a:defRPr sz="1800" cap="none"/>
            </a:lvl3pPr>
            <a:lvl4pPr marL="1028700" indent="0" algn="ctr">
              <a:buNone/>
              <a:defRPr sz="1500" cap="none"/>
            </a:lvl4pPr>
            <a:lvl5pPr marL="1371600" indent="0" algn="ctr">
              <a:buNone/>
              <a:defRPr sz="1500" cap="none"/>
            </a:lvl5pPr>
            <a:lvl6pPr marL="1714500" indent="0" algn="ctr">
              <a:buNone/>
              <a:defRPr sz="1500" cap="none"/>
            </a:lvl6pPr>
            <a:lvl7pPr marL="2057400" indent="0" algn="ctr">
              <a:buNone/>
              <a:defRPr sz="1500" cap="none"/>
            </a:lvl7pPr>
            <a:lvl8pPr marL="2400300" indent="0" algn="ctr">
              <a:buNone/>
              <a:defRPr sz="1500" cap="none"/>
            </a:lvl8pPr>
            <a:lvl9pPr marL="2743200" indent="0" algn="ctr">
              <a:buNone/>
              <a:defRPr sz="1500" cap="none"/>
            </a:lvl9pPr>
          </a:lstStyle>
          <a:p>
            <a:r>
              <a:rPr lang="it-IT" cap="all"/>
              <a:t>Fare clic per modificare lo stile del sottotitolo dello schema</a:t>
            </a:r>
            <a:endParaRPr lang="en-US" cap="all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FA84985-CBC2-FDBF-8C10-3DEA075E7A68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440D6F62-2CA9-5899-E7B5-DACC21FB118F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IJAg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4AAAAAAAAA"/>
              </a:ext>
            </a:extLst>
          </p:cNvSpPr>
          <p:nvPr>
            <p:ph idx="1"/>
          </p:nvPr>
        </p:nvSpPr>
        <p:spPr/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E730D72-3CE3-26FB-ADCB-CAAE43855B9F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A97BBE4-AAD7-C24D-992F-5C18F5616F09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IA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Vertical 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QSgAAOoBAABiNAAAehwAABAAAAAmAAAACAAAAAMAAAAAAAAA"/>
              </a:ext>
            </a:extLst>
          </p:cNvSpPr>
          <p:nvPr>
            <p:ph type="title"/>
          </p:nvPr>
        </p:nvSpPr>
        <p:spPr>
          <a:xfrm>
            <a:off x="6543675" y="311150"/>
            <a:ext cx="1971675" cy="431800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3gMAAOoBAACNJwAAehwAABAAAAAmAAAACAAAAD8AAAAAAAAA"/>
              </a:ext>
            </a:extLst>
          </p:cNvSpPr>
          <p:nvPr>
            <p:ph idx="1"/>
          </p:nvPr>
        </p:nvSpPr>
        <p:spPr>
          <a:xfrm>
            <a:off x="628650" y="311150"/>
            <a:ext cx="5800725" cy="4318000"/>
          </a:xfrm>
        </p:spPr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188A55B-15CC-DD53-8230-E306EB7E74B6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9A76E1D-53E4-F298-AA1F-A5CD20515CF0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18;p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BVN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8520430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4" name="Google Shape;19;p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22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CGG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4" name="Google Shape;23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h0AABcHAABVNgAAGxwAABAAAAAmAAAACAAAAD2wAAAAAAAA"/>
              </a:ext>
            </a:extLst>
          </p:cNvSpPr>
          <p:nvPr>
            <p:ph idx="2"/>
          </p:nvPr>
        </p:nvSpPr>
        <p:spPr>
          <a:xfrm>
            <a:off x="4832350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5" name="Google Shape;24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6D94DE3-ADDB-8CBB-9561-5BEE032F630E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CAAAAAAAAA"/>
              </a:ext>
            </a:extLst>
          </p:cNvSpPr>
          <p:nvPr>
            <p:ph type="title"/>
          </p:nvPr>
        </p:nvSpPr>
        <p:spPr/>
        <p:txBody>
          <a:bodyPr/>
          <a:lstStyle>
            <a:lvl1pPr marL="0"/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7o2a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6E167EE-A0BB-B491-F559-56C429170303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B903385-CBB6-C5C5-F828-3D907D660E68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Iv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6000" b="0" cap="none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wUAAB4MwAA0hkAABAAAAAmAAAACAAAAA2gAAAAAAAA"/>
              </a:ext>
            </a:extLst>
          </p:cNvSpPr>
          <p:nvPr>
            <p:ph idx="1"/>
          </p:nvPr>
        </p:nvSpPr>
        <p:spPr>
          <a:xfrm>
            <a:off x="822960" y="3340100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800" cap="all" spc="0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>
              <a:buNone/>
              <a:defRPr sz="1350" cap="none">
                <a:solidFill>
                  <a:srgbClr val="8F8F8F"/>
                </a:solidFill>
              </a:defRPr>
            </a:lvl2pPr>
            <a:lvl3pPr marL="685800" indent="0">
              <a:buNone/>
              <a:defRPr sz="1200" cap="none">
                <a:solidFill>
                  <a:srgbClr val="8F8F8F"/>
                </a:solidFill>
              </a:defRPr>
            </a:lvl3pPr>
            <a:lvl4pPr marL="1028700" indent="0">
              <a:buNone/>
              <a:defRPr sz="1050" cap="none">
                <a:solidFill>
                  <a:srgbClr val="8F8F8F"/>
                </a:solidFill>
              </a:defRPr>
            </a:lvl4pPr>
            <a:lvl5pPr marL="1371600" indent="0">
              <a:buNone/>
              <a:defRPr sz="1050" cap="none">
                <a:solidFill>
                  <a:srgbClr val="8F8F8F"/>
                </a:solidFill>
              </a:defRPr>
            </a:lvl5pPr>
            <a:lvl6pPr marL="1714500" indent="0">
              <a:buNone/>
              <a:defRPr sz="1050" cap="none">
                <a:solidFill>
                  <a:srgbClr val="8F8F8F"/>
                </a:solidFill>
              </a:defRPr>
            </a:lvl6pPr>
            <a:lvl7pPr marL="2057400" indent="0">
              <a:buNone/>
              <a:defRPr sz="1050" cap="none">
                <a:solidFill>
                  <a:srgbClr val="8F8F8F"/>
                </a:solidFill>
              </a:defRPr>
            </a:lvl7pPr>
            <a:lvl8pPr marL="2400300" indent="0">
              <a:buNone/>
              <a:defRPr sz="1050" cap="none">
                <a:solidFill>
                  <a:srgbClr val="8F8F8F"/>
                </a:solidFill>
              </a:defRPr>
            </a:lvl8pPr>
            <a:lvl9pPr marL="2743200" indent="0">
              <a:buNone/>
              <a:defRPr sz="1050" cap="none">
                <a:solidFill>
                  <a:srgbClr val="8F8F8F"/>
                </a:solidFill>
              </a:defRPr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4ED57C95-DBA3-808A-ED6D-2DDF32231B78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A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474F83A-74E9-210E-A7CC-825BB68251D7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JWVlQB/f38AAAAA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TeB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FBsAABAAAAAmAAAACAAAAAEA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WJS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FBsAABAAAAAmAAAACAAAAAEAAAAAAAAA"/>
              </a:ext>
            </a:extLst>
          </p:cNvSpPr>
          <p:nvPr>
            <p:ph idx="2"/>
          </p:nvPr>
        </p:nvSpPr>
        <p:spPr>
          <a:xfrm>
            <a:off x="466344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81C1968-26C5-49EF-8BA4-D0BA57EA7D85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9F12A9D-D3B4-A4DC-FA49-258964070C70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HR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6gsAABAAAAAmAAAACAAAAI2g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KX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OoLAADYGwAAgBsAABAAAAAmAAAACAAAAAEAAAAAAAAA"/>
              </a:ext>
            </a:extLst>
          </p:cNvSpPr>
          <p:nvPr>
            <p:ph idx="2"/>
          </p:nvPr>
        </p:nvSpPr>
        <p:spPr>
          <a:xfrm>
            <a:off x="82296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HCc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6gsAABAAAAAmAAAACAAAAI2gAAAAAAAA"/>
              </a:ext>
            </a:extLst>
          </p:cNvSpPr>
          <p:nvPr>
            <p:ph idx="3"/>
          </p:nvPr>
        </p:nvSpPr>
        <p:spPr>
          <a:xfrm>
            <a:off x="466344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OoLAAB4MwAAgBsAABAAAAAmAAAACAAAAAEAAAAAAAAA"/>
              </a:ext>
            </a:extLst>
          </p:cNvSpPr>
          <p:nvPr>
            <p:ph idx="4"/>
          </p:nvPr>
        </p:nvSpPr>
        <p:spPr>
          <a:xfrm>
            <a:off x="466344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Kg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7DB9DC5-8BBA-8E6B-F463-7D3ED32D0228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27D0418-56EF-28F2-A1C5-A0A74A8B57F5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B3E9C41-0F86-6B6A-C886-F93FD2C83EAC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68462316-5885-13D5-CBFE-AE806DB03DFB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Date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ECtz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41418B9-F789-41EE-C7AC-01BB56E23154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5" name="Footer Placeholder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cap="all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02F8C63-2D9D-7A7A-D397-DB2FC2D9258E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AAAAACwEgAApB8AABAAAAAmAAAACAAAAP//////////"/>
              </a:ext>
            </a:extLst>
          </p:cNvSpPr>
          <p:nvPr/>
        </p:nvSpPr>
        <p:spPr>
          <a:xfrm>
            <a:off x="0" y="0"/>
            <a:ext cx="303784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pBIAAAAAAADvEgAApB8AABAAAAAmAAAACAAAAP//////////"/>
              </a:ext>
            </a:extLst>
          </p:cNvSpPr>
          <p:nvPr/>
        </p:nvSpPr>
        <p:spPr>
          <a:xfrm>
            <a:off x="3030220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L4CAADgEAAASg0AABAAAAAmAAAACAAAAAGgAAAAAAAA"/>
              </a:ext>
            </a:extLst>
          </p:cNvSpPr>
          <p:nvPr>
            <p:ph type="title"/>
          </p:nvPr>
        </p:nvSpPr>
        <p:spPr>
          <a:xfrm>
            <a:off x="342900" y="445770"/>
            <a:ext cx="2400300" cy="17145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GADAAAaNAAAohsAABAAAAAmAAAACAAAAAEAAAAAAAAA"/>
              </a:ext>
            </a:extLst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IANAADgEAAAFx0AABAAAAAmAAAACAAAAA2gAAAAAAAA"/>
              </a:ext>
            </a:extLst>
          </p:cNvSpPr>
          <p:nvPr>
            <p:ph idx="2"/>
          </p:nvPr>
        </p:nvSpPr>
        <p:spPr>
          <a:xfrm>
            <a:off x="342900" y="2194560"/>
            <a:ext cx="2400300" cy="253428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gIAAM4dAAA7DgAAfR8AABAAAAAmAAAACAAAAAGAAAAAAAAA"/>
              </a:ext>
            </a:extLst>
          </p:cNvSpPr>
          <p:nvPr>
            <p:ph type="dt" sz="half" idx="10"/>
          </p:nvPr>
        </p:nvSpPr>
        <p:spPr>
          <a:xfrm>
            <a:off x="349250" y="4845050"/>
            <a:ext cx="1964055" cy="273685"/>
          </a:xfrm>
        </p:spPr>
        <p:txBody>
          <a:bodyPr/>
          <a:lstStyle>
            <a:lvl1pPr algn="l">
              <a:defRPr lang="en-US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4B15FEB7-F9A6-4008-E8AD-0F5DB0E31E5A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M4dAACYKwAAfR8AABAAAAAmAAAACAAAAAGAAAAAAAAA"/>
              </a:ext>
            </a:extLst>
          </p:cNvSpPr>
          <p:nvPr>
            <p:ph type="ftr" sz="quarter" idx="11"/>
          </p:nvPr>
        </p:nvSpPr>
        <p:spPr>
          <a:xfrm>
            <a:off x="3600450" y="4845050"/>
            <a:ext cx="3486150" cy="273685"/>
          </a:xfrm>
        </p:spPr>
        <p:txBody>
          <a:bodyPr/>
          <a:lstStyle>
            <a:lvl1pPr algn="l">
              <a:defRPr lang="en-US" cap="all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cap="none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1A8179F9-B7F7-D48F-B939-41DA37774F14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NoWAAA8OAAApB8AABAAAAAmAAAACAAAAP//////////"/>
              </a:ext>
            </a:extLst>
          </p:cNvSpPr>
          <p:nvPr/>
        </p:nvSpPr>
        <p:spPr>
          <a:xfrm>
            <a:off x="0" y="3714750"/>
            <a:ext cx="9141460" cy="142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K0WAAA8OAAA+RYAABAAAAAmAAAACAAAAP//////////"/>
              </a:ext>
            </a:extLst>
          </p:cNvSpPr>
          <p:nvPr/>
        </p:nvSpPr>
        <p:spPr>
          <a:xfrm>
            <a:off x="0" y="368617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AAAAACQ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GoXAAC5MwAANhsAABAAAAAmAAAACAAAAD2gAAAAAAAA"/>
              </a:ext>
            </a:extLst>
          </p:cNvSpPr>
          <p:nvPr>
            <p:ph type="title"/>
          </p:nvPr>
        </p:nvSpPr>
        <p:spPr>
          <a:xfrm>
            <a:off x="822960" y="3806190"/>
            <a:ext cx="7585075" cy="617220"/>
          </a:xfrm>
        </p:spPr>
        <p:txBody>
          <a:bodyPr vert="horz" wrap="square" lIns="91440" tIns="0" rIns="91440" bIns="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Pictur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C0AAAAA0AIAANACAAAAAAAASAAAAAAAAAAAAAAAAAAAAAEAAABQAAAAAAAAAAAA4D8AAAAAAADgPwAAAAAAAOA/AAAAAAAA4D8AAAAAAADgPwAAAAAAAOA/AAAAAAAA4D8AAAAAAADgPwAAAAAAAOA/AAAAAAAA4D8CAAAAjAAAAAEAAAACAAAA////AP///wgAAAAAAAAAANkalydGBe4IyBfdcPq6LQ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AOAAArRYAABAAAAAmAAAACAAAABWAAAB/AAAA"/>
              </a:ext>
            </a:extLst>
          </p:cNvSpPr>
          <p:nvPr>
            <p:ph type="pic" idx="1"/>
          </p:nvPr>
        </p:nvSpPr>
        <p:spPr>
          <a:xfrm>
            <a:off x="0" y="0"/>
            <a:ext cx="9144000" cy="3686175"/>
          </a:xfrm>
          <a:blipFill>
            <a:blip r:embed="rId2"/>
            <a:srcRect/>
            <a:stretch/>
          </a:blipFill>
        </p:spPr>
        <p:txBody>
          <a:bodyPr vert="horz" wrap="square" lIns="457200" tIns="457200" rIns="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2400" cap="none">
                <a:solidFill>
                  <a:schemeClr val="bg1"/>
                </a:solidFill>
              </a:defRPr>
            </a:lvl1pPr>
            <a:lvl2pPr marL="342900" indent="0">
              <a:buNone/>
              <a:defRPr sz="2100" cap="none"/>
            </a:lvl2pPr>
            <a:lvl3pPr marL="685800" indent="0">
              <a:buNone/>
              <a:defRPr sz="1800" cap="none"/>
            </a:lvl3pPr>
            <a:lvl4pPr marL="1028700" indent="0">
              <a:buNone/>
              <a:defRPr sz="1500" cap="none"/>
            </a:lvl4pPr>
            <a:lvl5pPr marL="1371600" indent="0">
              <a:buNone/>
              <a:defRPr sz="1500" cap="none"/>
            </a:lvl5pPr>
            <a:lvl6pPr marL="1714500" indent="0">
              <a:buNone/>
              <a:defRPr sz="1500" cap="none"/>
            </a:lvl6pPr>
            <a:lvl7pPr marL="2057400" indent="0">
              <a:buNone/>
              <a:defRPr sz="1500" cap="none"/>
            </a:lvl7pPr>
            <a:lvl8pPr marL="2400300" indent="0">
              <a:buNone/>
              <a:defRPr sz="1500" cap="none"/>
            </a:lvl8pPr>
            <a:lvl9pPr marL="2743200" indent="0">
              <a:buNone/>
              <a:defRPr sz="1500" cap="none"/>
            </a:lvl9pPr>
          </a:lstStyle>
          <a:p>
            <a:r>
              <a:rPr lang="it-IT" cap="none"/>
              <a:t>Fare clic sull'icona per inserire un'immagine</a:t>
            </a:r>
            <a:endParaRPr lang="en-US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AAAAACQ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EEbAAC5MwAA/x0AABAAAAAmAAAACAAAAD2gAAAAAAAA"/>
              </a:ext>
            </a:extLst>
          </p:cNvSpPr>
          <p:nvPr>
            <p:ph idx="2"/>
          </p:nvPr>
        </p:nvSpPr>
        <p:spPr>
          <a:xfrm>
            <a:off x="822960" y="4430395"/>
            <a:ext cx="7585075" cy="445770"/>
          </a:xfrm>
        </p:spPr>
        <p:txBody>
          <a:bodyPr vert="horz" wrap="square" lIns="91440" tIns="0" rIns="91440" bIns="0" numCol="1" spcCol="215900" anchor="t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A8233AD-E3F7-D7C5-B93A-15907D744F40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OC94L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0AD7BD8-96BD-F88D-F315-60D8355B0535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C3Hy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AAAAAIgdAABAOAAApB8AABAAAAAmAAAACAAAAP//////////"/>
              </a:ext>
            </a:extLst>
          </p:cNvSpPr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BWzt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BAOAAAhx0AABAAAAAmAAAACAAAAP//////////"/>
              </a:ext>
            </a:extLst>
          </p:cNvSpPr>
          <p:nvPr/>
        </p:nvSpPr>
        <p:spPr>
          <a:xfrm>
            <a:off x="0" y="4750435"/>
            <a:ext cx="9144000" cy="495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L8vAAD/HwAA"/>
              </a:ext>
            </a:extLst>
          </p:cNvSpPr>
          <p:nvPr>
            <p:ph type="title"/>
          </p:nvPr>
        </p:nvSpPr>
        <p:spPr>
          <a:xfrm>
            <a:off x="822960" y="215265"/>
            <a:ext cx="7543800" cy="1087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8vAAD/HwAA"/>
              </a:ext>
            </a:extLst>
          </p:cNvSpPr>
          <p:nvPr>
            <p:ph type="body" idx="1"/>
          </p:nvPr>
        </p:nvSpPr>
        <p:spPr>
          <a:xfrm>
            <a:off x="822960" y="1384300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jZU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L+PAAD/HwAA"/>
              </a:ext>
            </a:extLst>
          </p:cNvSpPr>
          <p:nvPr>
            <p:ph type="dt" sz="half" idx="2"/>
          </p:nvPr>
        </p:nvSpPr>
        <p:spPr>
          <a:xfrm>
            <a:off x="822960" y="4845050"/>
            <a:ext cx="185420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67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75CF984F-0198-9A6E-D677-F73BD63920A2}" type="datetime1">
              <a:rPr lang="it-IT" cap="none"/>
              <a:t>13/05/2024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kZX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L+PAAD/HwAA"/>
              </a:ext>
            </a:extLst>
          </p:cNvSpPr>
          <p:nvPr>
            <p:ph type="ftr" sz="quarter" idx="3"/>
          </p:nvPr>
        </p:nvSpPr>
        <p:spPr>
          <a:xfrm>
            <a:off x="2764790" y="4845050"/>
            <a:ext cx="361696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675" cap="all" baseline="0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L+PAAD/HwAA"/>
              </a:ext>
            </a:extLst>
          </p:cNvSpPr>
          <p:nvPr>
            <p:ph type="sldNum" sz="quarter" idx="4"/>
          </p:nvPr>
        </p:nvSpPr>
        <p:spPr>
          <a:xfrm>
            <a:off x="7425055" y="4845050"/>
            <a:ext cx="98425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78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38181CD-839E-D477-D039-7522CF772620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ggUAAAUIAAB+MwAABQgAABAAAAAmAAAACAAAAP//////////"/>
              </a:ext>
            </a:extLst>
          </p:cNvSpPr>
          <p:nvPr/>
        </p:nvSpPr>
        <p:spPr>
          <a:xfrm>
            <a:off x="895350" y="1303655"/>
            <a:ext cx="747522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  <p:txStyles>
    <p:titleStyle>
      <a:lvl1pPr marL="0" marR="0" indent="0" algn="l" defTabSz="685800">
        <a:lnSpc>
          <a:spcPct val="85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cap="none" spc="0" baseline="0">
          <a:solidFill>
            <a:srgbClr val="5F5F5F"/>
          </a:solidFill>
          <a:effectLst/>
          <a:latin typeface="Calibri Light" charset="0"/>
          <a:ea typeface="Calibri Light" charset="0"/>
          <a:cs typeface="Calibri Light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68580" marR="0" indent="-68580" algn="l" defTabSz="68580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Tx/>
        <a:buFont typeface="Calibri" pitchFamily="2" charset="0"/>
        <a:buChar char=" "/>
        <a:tabLst/>
        <a:defRPr sz="150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28829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35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42545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56261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69977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82486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97472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112522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127508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17145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0574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24003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27432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cardi.it/codice-penale/libro-secondo/titolo-xii/capo-i/art589.html" TargetMode="External"/><Relationship Id="rId2" Type="http://schemas.openxmlformats.org/officeDocument/2006/relationships/hyperlink" Target="https://www.brocardi.it/codice-penale/libro-secondo/titolo-xii/capo-i/art590sexies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brocardi.it/codice-penale/libro-secondo/titolo-xii/capo-i/art59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TAEAAJMEAABVNgAAmQ8AABAAAAAmAAAACAAAAD0wAAAAAAAA"/>
              </a:ext>
            </a:extLst>
          </p:cNvSpPr>
          <p:nvPr>
            <p:ph type="ctrTitle"/>
          </p:nvPr>
        </p:nvSpPr>
        <p:spPr>
          <a:xfrm>
            <a:off x="210820" y="743585"/>
            <a:ext cx="8621395" cy="179197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cap="none" dirty="0" smtClean="0"/>
              <a:t>LA </a:t>
            </a:r>
            <a:r>
              <a:rPr lang="it-IT" sz="3600" b="1" dirty="0" smtClean="0"/>
              <a:t>RESPONSABILITA’MEDICO LEGALE  </a:t>
            </a:r>
            <a:r>
              <a:rPr lang="it-IT" sz="3600" b="1" cap="none" dirty="0" smtClean="0"/>
              <a:t> </a:t>
            </a:r>
            <a:endParaRPr lang="it-IT" sz="3600" b="1" cap="none" dirty="0"/>
          </a:p>
        </p:txBody>
      </p:sp>
      <p:sp>
        <p:nvSpPr>
          <p:cNvPr id="3" name="Google Shape;55;p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AAAAAMQaAABqNAAApB8AABAAAAAmAAAACAAAAD0wAAAAAAAA"/>
              </a:ext>
            </a:extLst>
          </p:cNvSpPr>
          <p:nvPr>
            <p:ph type="subTitle" idx="1"/>
          </p:nvPr>
        </p:nvSpPr>
        <p:spPr>
          <a:xfrm>
            <a:off x="0" y="4351020"/>
            <a:ext cx="8520430" cy="79248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magine 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G6T4ZRMAAAAlAAAAEQAAAC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KkBAAA2FQAAmx8AADM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3448050"/>
            <a:ext cx="4867910" cy="8108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 4"/>
          <p:cNvPic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G6T4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IwiAAAsFAAAHDMAADMa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3279140"/>
            <a:ext cx="2692400" cy="9798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ONERE DELLA PROVA 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it" dirty="0" smtClean="0"/>
          </a:p>
          <a:p>
            <a:pPr marL="114300" indent="0" algn="ctr">
              <a:buNone/>
            </a:pPr>
            <a:endParaRPr lang="it-IT" b="1" dirty="0" smtClean="0"/>
          </a:p>
          <a:p>
            <a:pPr marL="114300" indent="0">
              <a:buNone/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it-IT" sz="2000" dirty="0" smtClean="0">
                <a:latin typeface="+mn-lt"/>
                <a:cs typeface="Arial" panose="020B0604020202020204" pitchFamily="34" charset="0"/>
              </a:rPr>
              <a:t>IL DANNEGGIATO DEVE DIMOSTRARE L’ESISTENZA  DEL NESSO DI CAUSA PROVANDO CHE LA CONDOTTA DEL MEDICO E’ </a:t>
            </a:r>
            <a:r>
              <a:rPr lang="it-IT" sz="2000" u="sng" dirty="0" smtClean="0">
                <a:latin typeface="+mn-lt"/>
                <a:cs typeface="Arial" panose="020B0604020202020204" pitchFamily="34" charset="0"/>
              </a:rPr>
              <a:t>STATA LA CAUSA </a:t>
            </a:r>
            <a:r>
              <a:rPr lang="it-IT" sz="2000" dirty="0" smtClean="0">
                <a:latin typeface="+mn-lt"/>
                <a:cs typeface="Arial" panose="020B0604020202020204" pitchFamily="34" charset="0"/>
              </a:rPr>
              <a:t>DEL DANNO (CRITERIO PIU’ PROBABILE CHE NON)</a:t>
            </a:r>
          </a:p>
          <a:p>
            <a:pPr marL="114300" indent="0">
              <a:buNone/>
            </a:pPr>
            <a:endParaRPr lang="it-IT" sz="2000" dirty="0" smtClean="0">
              <a:latin typeface="+mn-lt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it-IT" sz="2000" dirty="0">
              <a:latin typeface="+mn-lt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it-IT" sz="2000" dirty="0" smtClean="0">
                <a:latin typeface="+mn-lt"/>
                <a:cs typeface="Arial" panose="020B0604020202020204" pitchFamily="34" charset="0"/>
              </a:rPr>
              <a:t>IL MEDICO DIMOSTRA CHE LA CAUSA DEL DANNO NON DERIVA DALLA PROPRIA CONDOTTA MA DA UN FATTO EVENTO DIVERSO CHE SI E’ INSERITO NEL NORMALE E CORRETTO DECORSO OPERATORIO O POST OPERATORIO (ES. COMPLICANZA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RESPONSABILITÀ </a:t>
            </a:r>
            <a:r>
              <a:rPr lang="it-IT" sz="3200" b="1" dirty="0" smtClean="0"/>
              <a:t>AMMINISTRATIVA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sz="2000" dirty="0" smtClean="0">
                <a:latin typeface="+mn-lt"/>
                <a:cs typeface="Arial" panose="020B0604020202020204" pitchFamily="34" charset="0"/>
              </a:rPr>
              <a:t>• ART. 82 RD 18 .11.1923 N. 2440 «L’IMPIEGATO CHE PER AZIONE OD OMISSIONE, ANCHE SOLO COLPOSA, NELL’ESERCIZIO DELLE SUE FUNZIONI, CAGIONI DANNO ALLO STATO, È TENUTO A RISARCIRLO.» -</a:t>
            </a:r>
          </a:p>
          <a:p>
            <a:r>
              <a:rPr lang="it-IT" sz="2000" dirty="0" smtClean="0">
                <a:latin typeface="+mn-lt"/>
                <a:cs typeface="Arial" panose="020B0604020202020204" pitchFamily="34" charset="0"/>
              </a:rPr>
              <a:t> VALE QUANTO DETTO PER LA RESPONSABILITÀ CIVILE (COLPA , DANNO INGIUSTO – RISARCIMENTO DEL DANNO) MA DANNEGGIATA È LA PUBBLICA AMMINISTRAZIONE ED IL DANNEGGIANTE È UN DIPENDENTE O, COMUNQUE, UN SOGGETTO LEGATO ALL’AMMINISTRAZIONE DA UN RAPPORTO DI SERVIZIO.</a:t>
            </a:r>
            <a:endParaRPr lang="it-IT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CORTE DEI CONTI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IL MEDICO RISPONDE DEL DANNO ERARIALE (INDIRETTO) SUBITO DALL'AMMINISTRAZIONE DI APPARTENENZA CONDANNATA IN SEDE CIVILE A RISARCIRE IL DANNO PATITO DAL TERZO DANNEGGIATO A CAUSA ES. DELLA MANCATA TEMPESTIVA DIAGNOSI.</a:t>
            </a:r>
          </a:p>
          <a:p>
            <a:endParaRPr lang="it-IT" sz="2000" dirty="0" smtClean="0"/>
          </a:p>
          <a:p>
            <a:r>
              <a:rPr lang="it-IT" sz="2000" dirty="0" smtClean="0"/>
              <a:t>Sentenza </a:t>
            </a:r>
            <a:r>
              <a:rPr lang="it-IT" sz="2000" dirty="0"/>
              <a:t>n. </a:t>
            </a:r>
            <a:r>
              <a:rPr lang="it-IT" sz="2000" dirty="0" smtClean="0"/>
              <a:t>158/2022</a:t>
            </a:r>
          </a:p>
          <a:p>
            <a:r>
              <a:rPr lang="it-IT" sz="2000" dirty="0" smtClean="0"/>
              <a:t> </a:t>
            </a:r>
            <a:r>
              <a:rPr lang="it-IT" sz="2000" dirty="0"/>
              <a:t>la Corte dei conti della Regione Sicilia</a:t>
            </a:r>
          </a:p>
        </p:txBody>
      </p:sp>
      <p:pic>
        <p:nvPicPr>
          <p:cNvPr id="1026" name="Picture 2" descr="Concorso Corte dei Conti 2024 per Funzionari e Assisten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45" y="2780071"/>
            <a:ext cx="2889535" cy="14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/>
              <a:t>CRITERI DI INDIVIDUAZIONE DELLA COLPA GRAVE SECONDO LA GIURISPRUDENZA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03020"/>
            <a:ext cx="8689893" cy="3565835"/>
          </a:xfrm>
        </p:spPr>
        <p:txBody>
          <a:bodyPr/>
          <a:lstStyle/>
          <a:p>
            <a:r>
              <a:rPr lang="it-IT" dirty="0"/>
              <a:t>• </a:t>
            </a:r>
            <a:r>
              <a:rPr lang="it-IT" dirty="0" smtClean="0"/>
              <a:t>inosservanza </a:t>
            </a:r>
            <a:r>
              <a:rPr lang="it-IT" dirty="0"/>
              <a:t>del minimo di diligenza;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assenza di difficoltà oggettive ed eccezionali nell’ottemperare ai doveri di servizio violati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prevedibilità e "</a:t>
            </a:r>
            <a:r>
              <a:rPr lang="it-IT" dirty="0" err="1"/>
              <a:t>prevenibilità</a:t>
            </a:r>
            <a:r>
              <a:rPr lang="it-IT" dirty="0"/>
              <a:t>" dell’evento dannoso.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violazione di quei comportamenti che anche i meno diligenti e cauti sogliono osservare.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atteggiamento di grave disinteresse nell’espletamento delle funzioni, agendo senza le opportune cautele.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deviazione dal modello di condotta connesso ai propri compiti, senza il rispetto delle comuni regole di comportamento.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comportamento gravemente negligente sia riguardo all’esame del fatto (omissione di tale esame o aver limitato questo ad aspetti marginali), sia riguardo alla condotta colposa (nelle diverse forme di negligenza, imprudenza , imperizia, inosservanza di ordini e discipline.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237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COS’E’ LA COLPA GRAVE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UNA SPREZZANTE TRASCURATEZZA DEI DOVERI PROFESSIONALI RESA PALESE DA UN COMPORTAMENTO IMPRONTATO ALLA MASSIMA NEGLIGENZA O IMPRUDENZA, OVVERO DA UNA PARTICOLARE NONCURANZA DEI DIRITTI E DEGLI INTERESSI DA DIFENDERE IVI COMPRESI QUELLI DELL’ENTE DI APPARTENENZA.</a:t>
            </a:r>
          </a:p>
          <a:p>
            <a:endParaRPr lang="it-IT" sz="2000" dirty="0"/>
          </a:p>
        </p:txBody>
      </p:sp>
      <p:pic>
        <p:nvPicPr>
          <p:cNvPr id="4" name="Immagine 3" descr="Cos'è la colpa grave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1" y="2721076"/>
            <a:ext cx="2337621" cy="158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3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CORTE DEI CONTI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1784" y="1149474"/>
            <a:ext cx="5011741" cy="3146232"/>
          </a:xfrm>
        </p:spPr>
        <p:txBody>
          <a:bodyPr/>
          <a:lstStyle/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CASO DI CONSENSO INFORMATO STANDARD PREDISPOSTO DALL’AZIENDA OSPEDALIERA IL PM HA SOSTENUTO CHE</a:t>
            </a: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E ANCORA </a:t>
            </a:r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 CONSENSO ACQUISITO PER INTERVENTO DIVERSOI CONVERTITO IN CORSO DI PROCEDURA</a:t>
            </a:r>
          </a:p>
          <a:p>
            <a:pPr marL="114300" indent="0">
              <a:buNone/>
            </a:pPr>
            <a:r>
              <a:rPr lang="it-IT" dirty="0" smtClean="0"/>
              <a:t> INTRAOPERATORIA</a:t>
            </a:r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ESITO?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lang="it-IT" cap="none" noProof="1" smtClean="0"/>
              <a:t>15</a:t>
            </a:fld>
            <a:endParaRPr lang="it-IT" cap="none" noProof="1"/>
          </a:p>
        </p:txBody>
      </p:sp>
      <p:pic>
        <p:nvPicPr>
          <p:cNvPr id="1026" name="Picture 2" descr="Concorso Giustizia amministrativa: pubblicato bando da 168 posti. Ufficio  per il proces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26" y="1319981"/>
            <a:ext cx="3363160" cy="22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GIUDICE PENALE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CASO :OMICIDIO COLPOSO </a:t>
            </a:r>
            <a:r>
              <a:rPr lang="it-IT" dirty="0" smtClean="0"/>
              <a:t> </a:t>
            </a:r>
            <a:r>
              <a:rPr lang="it-IT" dirty="0" smtClean="0"/>
              <a:t>MEDICO  </a:t>
            </a:r>
            <a:r>
              <a:rPr lang="it-IT" dirty="0" smtClean="0"/>
              <a:t>IMPUTATO </a:t>
            </a:r>
            <a:r>
              <a:rPr lang="it-IT" dirty="0" smtClean="0"/>
              <a:t>PER </a:t>
            </a:r>
            <a:r>
              <a:rPr lang="it-IT" dirty="0" smtClean="0"/>
              <a:t>OMESSA/ TARDIVA DIAGNOSI DELL’ESISTENZA DI UNA </a:t>
            </a:r>
            <a:r>
              <a:rPr lang="it-IT" dirty="0" smtClean="0"/>
              <a:t>COMPLICANZA; RISPETTO </a:t>
            </a:r>
            <a:r>
              <a:rPr lang="it-IT" dirty="0" smtClean="0"/>
              <a:t>DELLE LINEE GUIDA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CASO: LESIONI COLPOSE GRAVISSIME MEDICO CHE DISATTENDE LE LINEE GUIDA OPERANDO  UNA SCELTA CHIRURGICA DIVERSA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lang="it-IT" cap="none" noProof="1" smtClean="0"/>
              <a:t>16</a:t>
            </a:fld>
            <a:endParaRPr lang="it-IT" cap="none" noProof="1"/>
          </a:p>
        </p:txBody>
      </p:sp>
    </p:spTree>
    <p:extLst>
      <p:ext uri="{BB962C8B-B14F-4D97-AF65-F5344CB8AC3E}">
        <p14:creationId xmlns:p14="http://schemas.microsoft.com/office/powerpoint/2010/main" val="10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GIUDICE CIVILE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-</a:t>
            </a:r>
            <a:r>
              <a:rPr lang="it-IT" sz="2000" dirty="0" smtClean="0"/>
              <a:t>CASO:MEDICI </a:t>
            </a:r>
            <a:r>
              <a:rPr lang="it-IT" sz="2000" dirty="0" smtClean="0"/>
              <a:t>CHE NON HANNO ADOTTATO UNA TECNICA OPERATORIA CONFORME ALLE LINEE GUIDA (NONOSTANTE LA SITUAZIONE CLINICA COMPLETA RICHIEDESSE UNA DIVERSA VALUTAZIONE 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sz="2000" dirty="0" smtClean="0"/>
              <a:t>-</a:t>
            </a:r>
            <a:r>
              <a:rPr lang="it-IT" sz="2000" dirty="0" smtClean="0"/>
              <a:t>CASO:  </a:t>
            </a:r>
            <a:r>
              <a:rPr lang="it-IT" sz="2000" dirty="0" smtClean="0"/>
              <a:t>RICORSO DEL PAZIENTE CHE CHIEDEVA RISARCIMENTO PER MALPRACTICE IN SEGUITO AD INTERVENTO CHIRURGICO CHE HA COMPORTATO LESIONI SOSTENENDO LA SCELTA ERRATA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9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ICOB - Società Italiana di Chirurgia dell'Obesità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66" y="1880650"/>
            <a:ext cx="1506537" cy="2035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6" descr="SICOB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SICOB ONLIN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smtClean="0"/>
              <a:t>   GRAZIE </a:t>
            </a:r>
            <a:r>
              <a:rPr lang="it-IT" b="1" dirty="0" smtClean="0"/>
              <a:t>A TUTTI PER L’ATTENZIONE </a:t>
            </a:r>
            <a:endParaRPr lang="it-IT" b="1" dirty="0"/>
          </a:p>
        </p:txBody>
      </p:sp>
      <p:pic>
        <p:nvPicPr>
          <p:cNvPr id="2058" name="Picture 10" descr="SICOB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7" y="1880650"/>
            <a:ext cx="4000648" cy="17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OEr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L0CAABVNgAAQwYAAAAAAAAmAAAACAAAAAEg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defRPr lang="it-IT" sz="3200" b="1" cap="none"/>
            </a:pPr>
            <a:r>
              <a:rPr dirty="0" smtClean="0"/>
              <a:t>       LEGGE </a:t>
            </a:r>
            <a:r>
              <a:rPr dirty="0"/>
              <a:t>GELLI-BIANCO E LINEE GUIDA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g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BcHAABVNgAAGxwAAAAAAAAmAAAACAAAAAEgAAAAAAAA"/>
              </a:ext>
            </a:extLst>
          </p:cNvSpPr>
          <p:nvPr>
            <p:ph type="body" idx="1"/>
          </p:nvPr>
        </p:nvSpPr>
        <p:spPr>
          <a:xfrm>
            <a:off x="311785" y="1152525"/>
            <a:ext cx="8520430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it-IT" cap="none" dirty="0"/>
          </a:p>
          <a:p>
            <a:pPr>
              <a:lnSpc>
                <a:spcPct val="80000"/>
              </a:lnSpc>
            </a:pPr>
            <a:endParaRPr lang="it-IT" cap="none" dirty="0"/>
          </a:p>
          <a:p>
            <a:pPr>
              <a:lnSpc>
                <a:spcPct val="80000"/>
              </a:lnSpc>
            </a:pPr>
            <a:r>
              <a:rPr lang="it-IT" sz="2000" b="1" cap="none" dirty="0" smtClean="0"/>
              <a:t>L’ART. 5 </a:t>
            </a:r>
            <a:r>
              <a:rPr lang="it-IT" sz="2000" cap="none" dirty="0" smtClean="0"/>
              <a:t>DELLA L. GELLI-BIANCO </a:t>
            </a:r>
            <a:r>
              <a:rPr lang="it-IT" sz="2000" dirty="0" smtClean="0"/>
              <a:t>PREVEDE L’OBBLIGO IN CAPO AGLI ESERCENTI LE PROFESSIONI SANITARIE DI SEGUIRE LE RACCOMANDAZIONI INDICATE DALLE LINEE GUIDA O, IN MANCANZA DI QUESTE, L’OBBLIGO DI ATTENERSI ALLE BUONE PRATICHE CLINICO-ASSISTENZIALI.</a:t>
            </a:r>
          </a:p>
          <a:p>
            <a:pPr>
              <a:lnSpc>
                <a:spcPct val="80000"/>
              </a:lnSpc>
            </a:pPr>
            <a:endParaRPr lang="it-IT" sz="2000" dirty="0" smtClean="0"/>
          </a:p>
          <a:p>
            <a:pPr>
              <a:lnSpc>
                <a:spcPct val="80000"/>
              </a:lnSpc>
            </a:pPr>
            <a:endParaRPr lang="it-IT" b="1" dirty="0" smtClean="0"/>
          </a:p>
          <a:p>
            <a:pPr>
              <a:lnSpc>
                <a:spcPct val="80000"/>
              </a:lnSpc>
            </a:pPr>
            <a:endParaRPr lang="it-IT" b="1" dirty="0"/>
          </a:p>
          <a:p>
            <a:pPr>
              <a:lnSpc>
                <a:spcPct val="80000"/>
              </a:lnSpc>
            </a:pPr>
            <a:endParaRPr lang="it-IT" b="1" dirty="0" smtClean="0"/>
          </a:p>
          <a:p>
            <a:pPr>
              <a:lnSpc>
                <a:spcPct val="80000"/>
              </a:lnSpc>
            </a:pPr>
            <a:r>
              <a:rPr lang="it-IT" sz="2000" b="1" dirty="0" smtClean="0"/>
              <a:t>SALVE LE SPECIFICITÀ DEL CASO CONCRETO</a:t>
            </a:r>
            <a:endParaRPr lang="it-IT" sz="2000" cap="none" dirty="0" smtClean="0"/>
          </a:p>
          <a:p>
            <a:pPr>
              <a:lnSpc>
                <a:spcPct val="80000"/>
              </a:lnSpc>
            </a:pPr>
            <a:endParaRPr lang="it-IT" sz="2000" cap="none" dirty="0"/>
          </a:p>
          <a:p>
            <a:pPr>
              <a:lnSpc>
                <a:spcPct val="80000"/>
              </a:lnSpc>
            </a:pPr>
            <a:endParaRPr lang="it-IT" cap="none" dirty="0"/>
          </a:p>
          <a:p>
            <a:pPr>
              <a:lnSpc>
                <a:spcPct val="80000"/>
              </a:lnSpc>
            </a:pPr>
            <a:endParaRPr lang="it-IT" cap="none" dirty="0"/>
          </a:p>
          <a:p>
            <a:pPr marL="114300" indent="0">
              <a:lnSpc>
                <a:spcPct val="80000"/>
              </a:lnSpc>
              <a:buNone/>
            </a:pPr>
            <a:endParaRPr lang="it-IT" cap="none" dirty="0"/>
          </a:p>
        </p:txBody>
      </p:sp>
      <p:pic>
        <p:nvPicPr>
          <p:cNvPr id="4" name="Immagine 4" descr="Intervento bariatrico: gli esami e le visite specialistiche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G6T4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H4GAACkAQAALQUAAAAAAABkAAAAZAAAAAAAAAAjAAAABAAAAGQAAAAXAAAAFAAAAAAAAAAAAAAA/38AAP9/AAAAAAAACQAAAAQAAACxtsb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L4qAAADEwAAxzUAAO8aAAAQAAAAJgAAAAgAAAD//////////w=="/>
              </a:ext>
            </a:extLst>
          </p:cNvPicPr>
          <p:nvPr/>
        </p:nvPicPr>
        <p:blipFill>
          <a:blip r:embed="rId2"/>
          <a:srcRect t="16620" r="4200" b="13250"/>
          <a:stretch>
            <a:fillRect/>
          </a:stretch>
        </p:blipFill>
        <p:spPr>
          <a:xfrm>
            <a:off x="6368874" y="2627902"/>
            <a:ext cx="1793875" cy="12877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582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LEGGE GELLI –BIANCO E REATO COLPOSO 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80000"/>
              </a:lnSpc>
              <a:buNone/>
            </a:pPr>
            <a:r>
              <a:rPr lang="it-IT" dirty="0"/>
              <a:t> </a:t>
            </a:r>
            <a:endParaRPr lang="it-IT" dirty="0" smtClean="0"/>
          </a:p>
          <a:p>
            <a:pPr>
              <a:lnSpc>
                <a:spcPct val="80000"/>
              </a:lnSpc>
            </a:pPr>
            <a:r>
              <a:rPr lang="it-IT" sz="2000" dirty="0" smtClean="0"/>
              <a:t>ART. </a:t>
            </a:r>
            <a:r>
              <a:rPr lang="it-IT" sz="2000" u="sng" dirty="0" smtClean="0">
                <a:hlinkClick r:id="rId2" tooltip="Responsabilità colposa per morte o lesioni personali in ambito sanitario"/>
              </a:rPr>
              <a:t>590 SEXIES</a:t>
            </a:r>
            <a:r>
              <a:rPr lang="it-IT" sz="2000" dirty="0" smtClean="0"/>
              <a:t> se i FATTI DI CUI AGLI ARTICOLI </a:t>
            </a:r>
            <a:r>
              <a:rPr lang="it-IT" sz="2000" u="sng" dirty="0" smtClean="0">
                <a:hlinkClick r:id="rId3" tooltip="Omicidio colposo"/>
              </a:rPr>
              <a:t>589</a:t>
            </a:r>
            <a:r>
              <a:rPr lang="it-IT" sz="2000" dirty="0" smtClean="0"/>
              <a:t> E </a:t>
            </a:r>
            <a:r>
              <a:rPr lang="it-IT" sz="2000" u="sng" dirty="0" smtClean="0">
                <a:hlinkClick r:id="rId4" tooltip="Lesioni personali colpose"/>
              </a:rPr>
              <a:t>590</a:t>
            </a:r>
            <a:r>
              <a:rPr lang="it-IT" sz="2000" dirty="0" smtClean="0"/>
              <a:t> SONO COMMESSI NELL'ESERCIZIO DELLA PROFESSIONE SANITARIA, SI APPLICANO LE PENE IVI PREVISTE SALVO QUANTO DISPOSTO DAL SECONDO COMMA. </a:t>
            </a:r>
          </a:p>
          <a:p>
            <a:pPr>
              <a:lnSpc>
                <a:spcPct val="80000"/>
              </a:lnSpc>
            </a:pPr>
            <a:endParaRPr lang="it-IT" sz="2000" dirty="0" smtClean="0"/>
          </a:p>
          <a:p>
            <a:pPr>
              <a:lnSpc>
                <a:spcPct val="80000"/>
              </a:lnSpc>
            </a:pPr>
            <a:r>
              <a:rPr lang="it-IT" sz="2000" dirty="0" smtClean="0"/>
              <a:t>QUALORA L'EVENTO SI SIA VERIFICATO A CAUSA DI IMPERIZIA, LA PUNIBILITÀ È ESCLUSA QUANDO SONO RISPETTATE LE RACCOMANDAZIONI PREVISTE DALLE LINEE GUIDA COME DEFINITE E PUBBLICATE AI SENSI DI LEGGE OVVERO, IN MANCANZA DI QUESTE, LE BUONE PRATICHE CLINICO-ASSISTENZIALI, </a:t>
            </a:r>
            <a:r>
              <a:rPr lang="it-IT" sz="2000" b="1" dirty="0" smtClean="0"/>
              <a:t>SEMPRE CHE LE RACCOMANDAZIONI PREVISTE DALLE PREDETTE LINEE GUIDA RISULTINO ADEGUATE ALLE SPECIFICITÀ DEL CASO CONCRETO».</a:t>
            </a:r>
            <a:endParaRPr lang="it-IT" sz="2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lang="it-IT" cap="none" noProof="1" smtClean="0"/>
              <a:t>3</a:t>
            </a:fld>
            <a:endParaRPr lang="it-IT" cap="none" noProof="1"/>
          </a:p>
        </p:txBody>
      </p:sp>
    </p:spTree>
    <p:extLst>
      <p:ext uri="{BB962C8B-B14F-4D97-AF65-F5344CB8AC3E}">
        <p14:creationId xmlns:p14="http://schemas.microsoft.com/office/powerpoint/2010/main" val="1375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3241" y="-2843941"/>
            <a:ext cx="12232790" cy="3946600"/>
          </a:xfrm>
        </p:spPr>
        <p:txBody>
          <a:bodyPr/>
          <a:lstStyle/>
          <a:p>
            <a:r>
              <a:rPr lang="it-IT" b="1" dirty="0" smtClean="0"/>
              <a:t>LINEE GUIDA SOLO UN PARAMETRO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7918"/>
            <a:ext cx="11382499" cy="4061012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RISPETTO DELLE LINEE GUIDA QUINDI NON ESCLUDE LA RESPONSABILITA’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LORO MANCATO RISPETTO NON E’ MOTIVO ASSOLUTO DI RESPONSABILITA’</a:t>
            </a:r>
            <a:endParaRPr lang="it-IT" dirty="0"/>
          </a:p>
        </p:txBody>
      </p:sp>
      <p:pic>
        <p:nvPicPr>
          <p:cNvPr id="2050" name="Picture 2" descr="Educare al dubbio e all'incertezza - Project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5" y="1237129"/>
            <a:ext cx="2649071" cy="26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ucare al dubbio e all'incertezza - Projec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72" y="-13349474"/>
            <a:ext cx="11245008" cy="112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                  </a:t>
            </a:r>
            <a:r>
              <a:rPr lang="it-IT" b="1" dirty="0" smtClean="0"/>
              <a:t>IN AMBITO PENALE 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PRINCIPIO E’ QUELLO DELLA SUSSISTENZA DI COLPA E DEL NESSO DI CAUSA</a:t>
            </a:r>
          </a:p>
          <a:p>
            <a:pPr marL="114300" indent="0">
              <a:buNone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L’ACCUSA: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IL MEDICO HA CAGIONATO CON LA PROPRIA CONDOTTA COLPOSA IL DANNO </a:t>
            </a:r>
          </a:p>
          <a:p>
            <a:pPr marL="11430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DIFESA: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IL DANNO E’ STATO DETERMINATO DA UN EVENTO TERZO PERCHE’ NELLA CONDOTTA DEL MEDICO NON VI SONO VIOLAZIONI COLPOSE</a:t>
            </a:r>
          </a:p>
          <a:p>
            <a:pPr marL="11430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IL MEDICO AVESSE AGITO DIVERSAMENTE L’EVENTO </a:t>
            </a:r>
          </a:p>
          <a:p>
            <a:pPr marL="114300" indent="0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 SAREBBE VERIFICATO COMUNQUE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ome difendersi dalle false accuse - Unimpre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85" y="3185594"/>
            <a:ext cx="2565583" cy="13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2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RESPONSABILITA’ CIVILE</a:t>
            </a:r>
            <a:br>
              <a:rPr lang="it-IT" b="1" dirty="0" smtClean="0"/>
            </a:br>
            <a:r>
              <a:rPr lang="it-IT" b="1" dirty="0" smtClean="0"/>
              <a:t>RISARCIMENTO DANNO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01" y="1303020"/>
            <a:ext cx="8596800" cy="10070119"/>
          </a:xfrm>
        </p:spPr>
        <p:txBody>
          <a:bodyPr/>
          <a:lstStyle/>
          <a:p>
            <a:r>
              <a:rPr lang="it-IT" sz="2000" dirty="0" smtClean="0"/>
              <a:t>L’ART. 7 INTRODUCE UNA DIVERSA QUALIFICAZIONE DELLE RESPONSABILITÀ DELLA STRUTTURA SANITARIA E DEL SANITARIO, RITENENDO </a:t>
            </a:r>
          </a:p>
          <a:p>
            <a:r>
              <a:rPr lang="it-IT" sz="2000" dirty="0" smtClean="0"/>
              <a:t>DI NATURA CONTRATTUALE LA PRIMA </a:t>
            </a:r>
          </a:p>
          <a:p>
            <a:r>
              <a:rPr lang="it-IT" sz="2000" dirty="0" smtClean="0"/>
              <a:t>EXTRACONTRATTUALE LA SECONDA,</a:t>
            </a:r>
          </a:p>
          <a:p>
            <a:r>
              <a:rPr lang="it-IT" sz="2000" dirty="0" smtClean="0"/>
              <a:t> SALVO L'OBBLIGAZIONE CONTRATTUALE</a:t>
            </a:r>
          </a:p>
          <a:p>
            <a:r>
              <a:rPr lang="it-IT" sz="2000" dirty="0" smtClean="0"/>
              <a:t> ASSUNTA DIRETTAMENTE </a:t>
            </a:r>
          </a:p>
          <a:p>
            <a:r>
              <a:rPr lang="it-IT" sz="2000" dirty="0" smtClean="0"/>
              <a:t>DAL MEDICO CON IL PAZIENTE.</a:t>
            </a:r>
            <a:endParaRPr lang="it-IT" sz="2000" dirty="0"/>
          </a:p>
        </p:txBody>
      </p:sp>
      <p:pic>
        <p:nvPicPr>
          <p:cNvPr id="4" name="Immagine 3" descr="Danno aquiliano e mora debendi: i criteri di risarcimento i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74" y="2060780"/>
            <a:ext cx="3457575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RESPONSABILITA’ CIVILE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 smtClean="0"/>
              <a:t>CONTRATTUALE</a:t>
            </a:r>
            <a:r>
              <a:rPr lang="it-IT" sz="2000" dirty="0" smtClean="0"/>
              <a:t> </a:t>
            </a:r>
            <a:r>
              <a:rPr lang="it-IT" sz="2000" dirty="0"/>
              <a:t>• Art. 1218 cc </a:t>
            </a:r>
            <a:r>
              <a:rPr lang="it-IT" dirty="0"/>
              <a:t>– </a:t>
            </a:r>
            <a:r>
              <a:rPr lang="it-IT" sz="2000" dirty="0" smtClean="0"/>
              <a:t>RESPONSABILITÀ DEL DEBITORE </a:t>
            </a:r>
          </a:p>
          <a:p>
            <a:r>
              <a:rPr lang="it-IT" sz="2000" dirty="0" smtClean="0"/>
              <a:t> IL DEBITORE CHE NON ESEGUE ESATTAMENTE LA PRESTAZIONE DOVUTA È TENUTO AL RISARCIMENTO DEL DANNO SE NON PROVA CHE L’INADEMPIMENTO È STATO DETERMINATO DA IMPOSSIBILITÀ DELLA PRESTAZIONE DERIVANTE DA CAUSA A LUI NON IMPUTABILE. </a:t>
            </a:r>
          </a:p>
          <a:p>
            <a:r>
              <a:rPr lang="it-IT" sz="2000" b="1" dirty="0" smtClean="0"/>
              <a:t>EXTRA CONTRATTUALE</a:t>
            </a:r>
            <a:r>
              <a:rPr lang="it-IT" sz="2000" dirty="0"/>
              <a:t> • ART. 2043 CC</a:t>
            </a:r>
            <a:r>
              <a:rPr lang="it-IT" sz="2000" b="1" dirty="0" smtClean="0"/>
              <a:t> </a:t>
            </a:r>
            <a:r>
              <a:rPr lang="it-IT" sz="2000" dirty="0"/>
              <a:t>-</a:t>
            </a:r>
            <a:r>
              <a:rPr lang="it-IT" sz="2000" dirty="0" smtClean="0"/>
              <a:t>O VERSO TERZI</a:t>
            </a:r>
          </a:p>
          <a:p>
            <a:r>
              <a:rPr lang="it-IT" sz="2000" dirty="0" smtClean="0"/>
              <a:t> QUALUNQUE FATTO DOLOSO O COLPOSO, CHE CAGIONA AD ALTRI UN DANNO INGIUSTO, OBBLIGA COLUI CHE HA COMMESSO IL FATTO A RISARCIRLO.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459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ARTT. 2236 CODICE CIVILE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sz="2000" dirty="0" smtClean="0"/>
              <a:t>RESPONSABILITÀ DEL PRESTATORE D’OPERA </a:t>
            </a:r>
          </a:p>
          <a:p>
            <a:r>
              <a:rPr lang="it-IT" sz="2000" dirty="0" smtClean="0"/>
              <a:t>• SE LA PRESTAZIONE IMPLICA </a:t>
            </a:r>
            <a:r>
              <a:rPr lang="it-IT" sz="2000" b="1" dirty="0" smtClean="0"/>
              <a:t>LA SOLUZIONE DI PROBLEMI TECNICI DI SPECIALE DIFFICOLTÀ</a:t>
            </a:r>
            <a:r>
              <a:rPr lang="it-IT" sz="2000" dirty="0" smtClean="0"/>
              <a:t>, IL PRESTATORE D'OPERA </a:t>
            </a:r>
          </a:p>
          <a:p>
            <a:r>
              <a:rPr lang="it-IT" sz="2000" dirty="0" smtClean="0"/>
              <a:t>NON RISPONDE DEI DANNI, </a:t>
            </a:r>
          </a:p>
          <a:p>
            <a:r>
              <a:rPr lang="it-IT" sz="2000" dirty="0" smtClean="0"/>
              <a:t>SE NON IN CASO DI DOLO </a:t>
            </a:r>
          </a:p>
          <a:p>
            <a:r>
              <a:rPr lang="it-IT" sz="2000" dirty="0" smtClean="0"/>
              <a:t>O DI COLPA GRAVE.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42" y="2436763"/>
            <a:ext cx="3233570" cy="20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296545"/>
            <a:ext cx="7543800" cy="1087755"/>
          </a:xfrm>
        </p:spPr>
        <p:txBody>
          <a:bodyPr/>
          <a:lstStyle/>
          <a:p>
            <a:r>
              <a:rPr lang="it-IT" b="1" dirty="0" smtClean="0"/>
              <a:t>IN SINTESI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IL MEDICO </a:t>
            </a:r>
            <a:r>
              <a:rPr lang="it-IT" sz="2000" b="1" dirty="0" smtClean="0"/>
              <a:t>RISPONDE SEMPRE </a:t>
            </a:r>
            <a:r>
              <a:rPr lang="it-IT" sz="2000" dirty="0" smtClean="0"/>
              <a:t>PER COLPA QUANDO È STATO NEGLIGENTE O IMPRUDENTE, RISPONDE </a:t>
            </a:r>
            <a:r>
              <a:rPr lang="it-IT" sz="2000" b="1" dirty="0" smtClean="0"/>
              <a:t>SOLO IN CASO DI COLPA GRAVE </a:t>
            </a:r>
            <a:r>
              <a:rPr lang="it-IT" sz="2000" dirty="0" smtClean="0"/>
              <a:t>QUANDO SI È TRATTATO DI IMPERIZIA IN SITUAZIONI PIUTTOSTO COMPLESSE.</a:t>
            </a:r>
          </a:p>
          <a:p>
            <a:r>
              <a:rPr lang="it-IT" sz="2000" dirty="0" smtClean="0"/>
              <a:t> QUINDI </a:t>
            </a:r>
            <a:r>
              <a:rPr lang="it-IT" sz="2000" b="1" dirty="0" smtClean="0"/>
              <a:t>IL MEDICO RISPONDE </a:t>
            </a:r>
            <a:r>
              <a:rPr lang="it-IT" sz="2000" dirty="0" smtClean="0"/>
              <a:t>IN SEDE CIVILE ANCHE PER COLPA NON GRAVE NELLA IPOTESI DI NEGLIGENZA E/O IMPRUDENZA E/O VIOLAZIONE DI ORDINI E DISCIPLINE ; </a:t>
            </a:r>
          </a:p>
          <a:p>
            <a:r>
              <a:rPr lang="it-IT" sz="2000" b="1" dirty="0" smtClean="0"/>
              <a:t>NELLE IPOTESI DI IMPERIZIA </a:t>
            </a:r>
            <a:r>
              <a:rPr lang="it-IT" sz="2000" dirty="0" smtClean="0"/>
              <a:t>, IN CASO DI INTERVENTI DI SPECIALE DIFFICOLTÀ </a:t>
            </a:r>
            <a:r>
              <a:rPr lang="it-IT" sz="2000" b="1" dirty="0" smtClean="0"/>
              <a:t>RISPONDE SOLO A TITOLO DI COLPA GRAVE </a:t>
            </a:r>
            <a:r>
              <a:rPr lang="it-IT" sz="2000" dirty="0" smtClean="0"/>
              <a:t>(CASS. 589 DEL 22.1.99 E CASS. N. 4852 DEL 19.5.99, GIURISPRUDENZA CONSOLIDATA)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818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F3F3F3"/>
      </a:dk2>
      <a:lt2>
        <a:srgbClr val="158158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884</Words>
  <Application>Microsoft Office PowerPoint</Application>
  <PresentationFormat>Presentazione su schermo (16:9)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Presentation</vt:lpstr>
      <vt:lpstr>LA RESPONSABILITA’MEDICO LEGALE   </vt:lpstr>
      <vt:lpstr>       LEGGE GELLI-BIANCO E LINEE GUIDA</vt:lpstr>
      <vt:lpstr>LEGGE GELLI –BIANCO E REATO COLPOSO </vt:lpstr>
      <vt:lpstr>LINEE GUIDA SOLO UN PARAMETRO </vt:lpstr>
      <vt:lpstr>                   IN AMBITO PENALE </vt:lpstr>
      <vt:lpstr>RESPONSABILITA’ CIVILE RISARCIMENTO DANNO </vt:lpstr>
      <vt:lpstr>LA RESPONSABILITA’ CIVILE</vt:lpstr>
      <vt:lpstr>ARTT. 2236 CODICE CIVILE</vt:lpstr>
      <vt:lpstr>IN SINTESI </vt:lpstr>
      <vt:lpstr>ONERE DELLA PROVA </vt:lpstr>
      <vt:lpstr>RESPONSABILITÀ AMMINISTRATIVA</vt:lpstr>
      <vt:lpstr>CORTE DEI CONTI </vt:lpstr>
      <vt:lpstr>CRITERI DI INDIVIDUAZIONE DELLA COLPA GRAVE SECONDO LA GIURISPRUDENZA </vt:lpstr>
      <vt:lpstr>COS’E’ LA COLPA GRAVE </vt:lpstr>
      <vt:lpstr>CORTE DEI CONTI</vt:lpstr>
      <vt:lpstr>GIUDICE PENALE </vt:lpstr>
      <vt:lpstr>GIUDICE CIVILE </vt:lpstr>
      <vt:lpstr>   GRAZIE A TUTTI PER L’ATTENZIONE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subject/>
  <dc:creator>Michela</dc:creator>
  <cp:keywords/>
  <dc:description/>
  <cp:lastModifiedBy>Michela</cp:lastModifiedBy>
  <cp:revision>89</cp:revision>
  <cp:lastPrinted>2024-03-26T17:38:30Z</cp:lastPrinted>
  <dcterms:created xsi:type="dcterms:W3CDTF">2023-11-06T18:08:10Z</dcterms:created>
  <dcterms:modified xsi:type="dcterms:W3CDTF">2024-05-13T16:11:43Z</dcterms:modified>
</cp:coreProperties>
</file>